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notesMasterIdLst>
    <p:notesMasterId r:id="rId15"/>
  </p:notesMasterIdLst>
  <p:handoutMasterIdLst>
    <p:handoutMasterId r:id="rId16"/>
  </p:handoutMasterIdLst>
  <p:sldIdLst>
    <p:sldId id="263" r:id="rId4"/>
    <p:sldId id="279" r:id="rId5"/>
    <p:sldId id="290" r:id="rId6"/>
    <p:sldId id="289" r:id="rId7"/>
    <p:sldId id="291" r:id="rId8"/>
    <p:sldId id="293" r:id="rId9"/>
    <p:sldId id="292" r:id="rId10"/>
    <p:sldId id="294" r:id="rId11"/>
    <p:sldId id="295" r:id="rId12"/>
    <p:sldId id="296" r:id="rId13"/>
    <p:sldId id="267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  <a:srgbClr val="BE2B0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18631-D536-4DDC-99DE-3345B9949987}" v="6" dt="2022-03-11T20:29:44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07" autoAdjust="0"/>
  </p:normalViewPr>
  <p:slideViewPr>
    <p:cSldViewPr showGuides="1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7008-5A80-491E-BE13-934481939984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F82-CBDD-42C1-9B63-A5CC225C7A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C99AC-9F93-4D98-A6BA-1084A1AD05D2}" type="datetimeFigureOut">
              <a:rPr lang="it-IT" smtClean="0"/>
              <a:t>03/02/2023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B6F64-0E6E-425D-9CE4-636B11AB38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80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5364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9349" y="2084425"/>
            <a:ext cx="3456384" cy="193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288" y="5933782"/>
            <a:ext cx="1658731" cy="87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803" y="612700"/>
            <a:ext cx="3120347" cy="175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rin.convenzionitirociniumanistica@unibo.it" TargetMode="External"/><Relationship Id="rId2" Type="http://schemas.openxmlformats.org/officeDocument/2006/relationships/hyperlink" Target="mailto:arin.tirociniformazione@unibo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ziende.unibo.it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799856" y="836712"/>
            <a:ext cx="6984776" cy="2952328"/>
          </a:xfrm>
        </p:spPr>
        <p:txBody>
          <a:bodyPr/>
          <a:lstStyle/>
          <a:p>
            <a:pPr algn="ctr"/>
            <a:endParaRPr lang="it-IT" sz="3200" dirty="0"/>
          </a:p>
          <a:p>
            <a:pPr algn="ctr">
              <a:spcBef>
                <a:spcPts val="0"/>
              </a:spcBef>
            </a:pPr>
            <a:r>
              <a:rPr lang="it-IT" sz="4000" dirty="0"/>
              <a:t>PROCEDURA</a:t>
            </a:r>
            <a:br>
              <a:rPr lang="it-IT" sz="4000" dirty="0"/>
            </a:br>
            <a:r>
              <a:rPr lang="it-IT" sz="4000" dirty="0"/>
              <a:t>INSERIMENTO OFFERTA</a:t>
            </a:r>
          </a:p>
          <a:p>
            <a:pPr algn="ctr">
              <a:spcBef>
                <a:spcPts val="0"/>
              </a:spcBef>
            </a:pPr>
            <a:r>
              <a:rPr lang="it-IT" sz="4000" dirty="0"/>
              <a:t>DI TIROCINIO</a:t>
            </a:r>
          </a:p>
          <a:p>
            <a:pPr algn="ctr">
              <a:spcBef>
                <a:spcPts val="0"/>
              </a:spcBef>
            </a:pPr>
            <a:r>
              <a:rPr lang="it-IT" sz="4000" dirty="0"/>
              <a:t>«AD PERSONAM»</a:t>
            </a:r>
          </a:p>
          <a:p>
            <a:pPr algn="ctr">
              <a:spcBef>
                <a:spcPts val="0"/>
              </a:spcBef>
            </a:pPr>
            <a:r>
              <a:rPr lang="it-IT" sz="1800" b="0" dirty="0"/>
              <a:t>(per studente già selezionato da avviare al tirocinio)</a:t>
            </a:r>
          </a:p>
          <a:p>
            <a:pPr algn="ctr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5C5CFA7-1021-49BF-8C6E-ACBB76C818B0}"/>
              </a:ext>
            </a:extLst>
          </p:cNvPr>
          <p:cNvSpPr txBox="1"/>
          <p:nvPr/>
        </p:nvSpPr>
        <p:spPr>
          <a:xfrm>
            <a:off x="5375920" y="4941168"/>
            <a:ext cx="6096000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Area INNOVAZIONE – ARIN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Ufficio Tirocini area umanistica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58217D3-1AF5-4147-87BE-5D0BD4508E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Processo attivazione tirocinio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2ECFC5-C6B9-4E6D-985A-E514C461D4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2930" y="980728"/>
            <a:ext cx="11233149" cy="489654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it-IT" sz="1400" dirty="0"/>
              <a:t>Dopo l’inserimento dell’offerta «ad </a:t>
            </a:r>
            <a:r>
              <a:rPr lang="it-IT" sz="1400" dirty="0" err="1"/>
              <a:t>personam</a:t>
            </a:r>
            <a:r>
              <a:rPr lang="it-IT" sz="1400" dirty="0"/>
              <a:t>»:</a:t>
            </a:r>
          </a:p>
          <a:p>
            <a:pPr>
              <a:lnSpc>
                <a:spcPct val="200000"/>
              </a:lnSpc>
            </a:pPr>
            <a:r>
              <a:rPr lang="it-IT" sz="1400" dirty="0"/>
              <a:t>-    l’</a:t>
            </a:r>
            <a:r>
              <a:rPr lang="it-IT" sz="1400" b="1" dirty="0"/>
              <a:t>Ufficio</a:t>
            </a:r>
            <a:r>
              <a:rPr lang="it-IT" sz="1400" dirty="0"/>
              <a:t> </a:t>
            </a:r>
            <a:r>
              <a:rPr lang="it-IT" sz="1400" b="1" dirty="0"/>
              <a:t>tirocini</a:t>
            </a:r>
            <a:r>
              <a:rPr lang="it-IT" sz="1400" dirty="0"/>
              <a:t> valida l’offerta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sz="1400" dirty="0"/>
              <a:t>lo </a:t>
            </a:r>
            <a:r>
              <a:rPr lang="it-IT" sz="1400" b="1" dirty="0"/>
              <a:t>Studente</a:t>
            </a:r>
            <a:r>
              <a:rPr lang="it-IT" sz="1400" dirty="0"/>
              <a:t> presenta richiesta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sz="1400" dirty="0"/>
              <a:t>l’</a:t>
            </a:r>
            <a:r>
              <a:rPr lang="it-IT" sz="1400" b="1" dirty="0"/>
              <a:t>Ufficio tirocini</a:t>
            </a:r>
            <a:r>
              <a:rPr lang="it-IT" sz="1400" dirty="0"/>
              <a:t> controlla i dati inseriti e la dichiara «verificata», assegnando il tutor accademico.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sz="1400" dirty="0"/>
              <a:t>il </a:t>
            </a:r>
            <a:r>
              <a:rPr lang="it-IT" sz="1400" b="1" dirty="0"/>
              <a:t>Tutor accademico</a:t>
            </a:r>
            <a:r>
              <a:rPr lang="it-IT" sz="1400" dirty="0"/>
              <a:t> «valida» il programma di tirocini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it-IT" sz="1400" dirty="0"/>
              <a:t>lo </a:t>
            </a:r>
            <a:r>
              <a:rPr lang="it-IT" sz="1400" b="1" dirty="0"/>
              <a:t>Studente</a:t>
            </a:r>
            <a:r>
              <a:rPr lang="it-IT" sz="1400" dirty="0"/>
              <a:t> e il </a:t>
            </a:r>
            <a:r>
              <a:rPr lang="it-IT" sz="1400" b="1" dirty="0"/>
              <a:t>Referente per il Soggetto ospitante </a:t>
            </a:r>
            <a:r>
              <a:rPr lang="it-IT" sz="1400" dirty="0"/>
              <a:t>firmano elettronicamente il programma di tirocinio con un clic.</a:t>
            </a:r>
          </a:p>
          <a:p>
            <a:pPr>
              <a:lnSpc>
                <a:spcPct val="200000"/>
              </a:lnSpc>
            </a:pPr>
            <a:endParaRPr lang="it-IT" sz="500" dirty="0"/>
          </a:p>
          <a:p>
            <a:r>
              <a:rPr lang="it-IT" sz="1400" b="1" dirty="0"/>
              <a:t>Solo dopo le firme sul programma di tirocinio lo studente può scaricare il registro presenze e iniziare il tirocinio.</a:t>
            </a:r>
            <a:endParaRPr lang="it-IT" sz="1400" dirty="0"/>
          </a:p>
          <a:p>
            <a:endParaRPr lang="it-IT" sz="500" b="1" dirty="0"/>
          </a:p>
          <a:p>
            <a:pPr algn="just"/>
            <a:r>
              <a:rPr lang="it-IT" sz="1400" dirty="0"/>
              <a:t>Al raggiungimento del monte ore previsto, lo studente deve caricare il registro presenze firmato e timbrato alla pag.2 dal Tutor del Soggetto ospitante comprese le pagine col dettaglio di giornate, ore e attività svolte, caricare la relazione e tutti gli altri strumenti indicati dai Tutor e compilare il questionario sull'esperienza di tirocinio.</a:t>
            </a:r>
            <a:r>
              <a:rPr lang="it-IT" sz="1400" dirty="0">
                <a:cs typeface="Calibri" panose="020F0502020204030204" pitchFamily="34" charset="0"/>
              </a:rPr>
              <a:t> </a:t>
            </a:r>
            <a:endParaRPr lang="it-IT" sz="1400" dirty="0"/>
          </a:p>
          <a:p>
            <a:endParaRPr lang="it-IT" sz="1400" dirty="0"/>
          </a:p>
          <a:p>
            <a:r>
              <a:rPr lang="it-IT" sz="1400" dirty="0"/>
              <a:t>Al termine del tirocinio il Tutor del Soggetto può compilare il questionario sull’esperienza di tirocinio.</a:t>
            </a:r>
          </a:p>
          <a:p>
            <a:pPr algn="ctr"/>
            <a:r>
              <a:rPr lang="it-IT" sz="2000" dirty="0"/>
              <a:t>Grazie per la collaborazione!</a:t>
            </a: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09717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551384" y="2204864"/>
            <a:ext cx="10873209" cy="4320480"/>
          </a:xfrm>
        </p:spPr>
        <p:txBody>
          <a:bodyPr/>
          <a:lstStyle/>
          <a:p>
            <a:r>
              <a:rPr lang="it-IT" sz="2000" dirty="0"/>
              <a:t>Ufficio Tirocini area umanistica</a:t>
            </a:r>
          </a:p>
          <a:p>
            <a:r>
              <a:rPr lang="it-IT" sz="2000" b="1" dirty="0"/>
              <a:t>Contatti</a:t>
            </a:r>
          </a:p>
          <a:p>
            <a:pPr algn="l"/>
            <a:r>
              <a:rPr lang="it-IT" sz="1800" b="1" dirty="0"/>
              <a:t>Ufficio Tirocini Area Umanistica</a:t>
            </a:r>
          </a:p>
          <a:p>
            <a:pPr algn="l"/>
            <a:r>
              <a:rPr lang="it-IT" sz="1800" dirty="0"/>
              <a:t>email: </a:t>
            </a:r>
            <a:r>
              <a:rPr lang="it-IT" sz="1800" dirty="0">
                <a:solidFill>
                  <a:srgbClr val="1D6684"/>
                </a:solidFill>
                <a:hlinkClick r:id="rId2"/>
              </a:rPr>
              <a:t>arin.tirociniformazione@unibo.it</a:t>
            </a:r>
            <a:r>
              <a:rPr lang="it-IT" sz="1800" dirty="0"/>
              <a:t>; </a:t>
            </a:r>
            <a:r>
              <a:rPr lang="it-IT" sz="1800" dirty="0" err="1"/>
              <a:t>tel</a:t>
            </a:r>
            <a:r>
              <a:rPr lang="it-IT" sz="1800" cap="all" dirty="0"/>
              <a:t>:</a:t>
            </a:r>
            <a:r>
              <a:rPr lang="it-IT" sz="1800" dirty="0"/>
              <a:t> 051 2084000, indirizzo</a:t>
            </a:r>
            <a:r>
              <a:rPr lang="it-IT" sz="1800" cap="all" dirty="0"/>
              <a:t>:</a:t>
            </a:r>
            <a:r>
              <a:rPr lang="it-IT" sz="1800" dirty="0"/>
              <a:t> Via Filippo Re, 10 - 40126 Bologna</a:t>
            </a:r>
          </a:p>
          <a:p>
            <a:pPr algn="l"/>
            <a:endParaRPr lang="it-IT" sz="1050" b="1" dirty="0"/>
          </a:p>
          <a:p>
            <a:pPr algn="l"/>
            <a:endParaRPr lang="it-IT" sz="1800" dirty="0"/>
          </a:p>
          <a:p>
            <a:pPr algn="l"/>
            <a:r>
              <a:rPr lang="it-IT" sz="1800" b="1" dirty="0"/>
              <a:t>Servizio Convenzioni </a:t>
            </a:r>
          </a:p>
          <a:p>
            <a:pPr algn="l"/>
            <a:r>
              <a:rPr lang="it-IT" sz="1800" dirty="0"/>
              <a:t>email: </a:t>
            </a:r>
            <a:r>
              <a:rPr lang="it-IT" sz="1800" dirty="0">
                <a:hlinkClick r:id="rId3"/>
              </a:rPr>
              <a:t>arin.convenzionitirociniumanistica@unibo.it</a:t>
            </a:r>
            <a:r>
              <a:rPr lang="it-IT" sz="1800" dirty="0"/>
              <a:t>, </a:t>
            </a:r>
            <a:r>
              <a:rPr lang="it-IT" sz="1800" dirty="0" err="1"/>
              <a:t>tel</a:t>
            </a:r>
            <a:r>
              <a:rPr lang="it-IT" sz="1800" dirty="0"/>
              <a:t>: 051 2084003, via Filippo Re, 10 - 40126 Bologna</a:t>
            </a:r>
          </a:p>
          <a:p>
            <a:pPr algn="l"/>
            <a:r>
              <a:rPr lang="it-IT" dirty="0"/>
              <a:t>L'Ufficio Tirocini è temporaneamente CHIUSO AL PUBBLICO e garantisce il funzionamento unicamente da remoto (e-mail e telefono). Lo sportello telefonico è attivo il lunedì, il martedì, il giovedì, il venerdì dalle 9,00 alle 12,00</a:t>
            </a:r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292263"/>
            <a:ext cx="11593288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1) Collegati al portale tirocini dell’Università di Bologna all’indirizzo </a:t>
            </a:r>
            <a:r>
              <a:rPr lang="it-IT" sz="1600" dirty="0">
                <a:solidFill>
                  <a:schemeClr val="tx1"/>
                </a:solidFill>
                <a:hlinkClick r:id="rId2"/>
              </a:rPr>
              <a:t>https://aziende.unibo.it</a:t>
            </a:r>
            <a:r>
              <a:rPr lang="it-IT" sz="1600" dirty="0">
                <a:solidFill>
                  <a:schemeClr val="tx1"/>
                </a:solidFill>
              </a:rPr>
              <a:t> e accedi con le tue credenziali personali</a:t>
            </a:r>
            <a:endParaRPr lang="it-IT" sz="16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B66AEB8-23AC-43CC-B1FF-906DAC919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978777"/>
            <a:ext cx="9984432" cy="5616243"/>
          </a:xfrm>
          <a:prstGeom prst="rect">
            <a:avLst/>
          </a:prstGeom>
        </p:spPr>
      </p:pic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91CD9D08-2BD5-4974-B3F3-8FFF890EDC6F}"/>
              </a:ext>
            </a:extLst>
          </p:cNvPr>
          <p:cNvCxnSpPr>
            <a:cxnSpLocks/>
          </p:cNvCxnSpPr>
          <p:nvPr/>
        </p:nvCxnSpPr>
        <p:spPr>
          <a:xfrm flipH="1" flipV="1">
            <a:off x="2855640" y="3130116"/>
            <a:ext cx="741784" cy="59776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81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292263"/>
            <a:ext cx="11593288" cy="54444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2) Clicca su «Nuova offerta di tirocinio»</a:t>
            </a:r>
            <a:endParaRPr lang="it-IT" sz="16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97993DC-3E80-4AD7-918E-5BC0BBD08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664" y="1275551"/>
            <a:ext cx="6408712" cy="527527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7B3DC6C-38CA-478A-8CF4-A449E200EF94}"/>
              </a:ext>
            </a:extLst>
          </p:cNvPr>
          <p:cNvSpPr txBox="1"/>
          <p:nvPr/>
        </p:nvSpPr>
        <p:spPr>
          <a:xfrm>
            <a:off x="4079776" y="3068960"/>
            <a:ext cx="1512168" cy="719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48D95B1-B7BF-4EB9-B9CF-3A34D762ECA1}"/>
              </a:ext>
            </a:extLst>
          </p:cNvPr>
          <p:cNvSpPr txBox="1"/>
          <p:nvPr/>
        </p:nvSpPr>
        <p:spPr>
          <a:xfrm>
            <a:off x="3287688" y="5011009"/>
            <a:ext cx="5184576" cy="3622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863C8554-F994-4B9F-A7A3-1F6E36105557}"/>
              </a:ext>
            </a:extLst>
          </p:cNvPr>
          <p:cNvCxnSpPr>
            <a:cxnSpLocks/>
          </p:cNvCxnSpPr>
          <p:nvPr/>
        </p:nvCxnSpPr>
        <p:spPr>
          <a:xfrm>
            <a:off x="1559496" y="4653136"/>
            <a:ext cx="1440160" cy="0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5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292263"/>
            <a:ext cx="11593288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3) Seleziona «Tirocinio curriculare» e «Sì» , quindi clicca su «Avanti»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6F6B51D-33B4-4C5A-90BB-A2DD3E86A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1" y="1484784"/>
            <a:ext cx="11747892" cy="2694134"/>
          </a:xfrm>
          <a:prstGeom prst="rect">
            <a:avLst/>
          </a:prstGeom>
        </p:spPr>
      </p:pic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A7A71BAA-5C62-44EE-B1A1-511A87F0399B}"/>
              </a:ext>
            </a:extLst>
          </p:cNvPr>
          <p:cNvCxnSpPr>
            <a:cxnSpLocks/>
          </p:cNvCxnSpPr>
          <p:nvPr/>
        </p:nvCxnSpPr>
        <p:spPr>
          <a:xfrm flipH="1">
            <a:off x="1631504" y="1628800"/>
            <a:ext cx="1584176" cy="720080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07E397EB-C133-4448-8CDD-BBF94BADECBF}"/>
              </a:ext>
            </a:extLst>
          </p:cNvPr>
          <p:cNvCxnSpPr>
            <a:cxnSpLocks/>
          </p:cNvCxnSpPr>
          <p:nvPr/>
        </p:nvCxnSpPr>
        <p:spPr>
          <a:xfrm flipH="1" flipV="1">
            <a:off x="1753321" y="3523081"/>
            <a:ext cx="310231" cy="773431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F5BAD60-4076-4E3A-8718-143FF53CCF60}"/>
              </a:ext>
            </a:extLst>
          </p:cNvPr>
          <p:cNvSpPr txBox="1"/>
          <p:nvPr/>
        </p:nvSpPr>
        <p:spPr>
          <a:xfrm>
            <a:off x="3186079" y="1067783"/>
            <a:ext cx="8437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</a:rPr>
              <a:t>La convenzione è valida per ospitare in tirocinio studenti iscritti a tutti i corsi di studio dell’Università delle aree non mediche, indipendentemente dalla struttura didattica e/o l’ufficio tirocini con cui è stata stipulata</a:t>
            </a:r>
            <a:r>
              <a:rPr lang="it-IT" sz="1400" dirty="0"/>
              <a:t>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A43BD-BA37-4E01-BE2A-DDE195CE8982}"/>
              </a:ext>
            </a:extLst>
          </p:cNvPr>
          <p:cNvSpPr txBox="1"/>
          <p:nvPr/>
        </p:nvSpPr>
        <p:spPr>
          <a:xfrm>
            <a:off x="3647728" y="2029635"/>
            <a:ext cx="2059148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tirocinio curriculare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5068C60-788D-40AB-9FCD-9B47F0C8E4DF}"/>
              </a:ext>
            </a:extLst>
          </p:cNvPr>
          <p:cNvSpPr txBox="1"/>
          <p:nvPr/>
        </p:nvSpPr>
        <p:spPr>
          <a:xfrm>
            <a:off x="1753321" y="4306095"/>
            <a:ext cx="1584176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«si»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214B6C47-BB2E-4DCC-A3C8-477EB86E79CB}"/>
              </a:ext>
            </a:extLst>
          </p:cNvPr>
          <p:cNvCxnSpPr>
            <a:cxnSpLocks/>
          </p:cNvCxnSpPr>
          <p:nvPr/>
        </p:nvCxnSpPr>
        <p:spPr>
          <a:xfrm flipH="1">
            <a:off x="3289399" y="2083599"/>
            <a:ext cx="358329" cy="104710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76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292263"/>
            <a:ext cx="11593288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4) Inserisci il codice fiscale dello studente già selezionato, clicca su «Aggiungi» e poi su «Avanti»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0DFE0C9-94A9-48BA-8F5F-E80B43C74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1700808"/>
            <a:ext cx="8928992" cy="353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0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5a) Inserisci i dati relativi al tirocinio (quelli con * sono obbligatori)</a:t>
            </a: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20D1DD5-1ADA-484E-B2C3-3EEF715F8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690419"/>
            <a:ext cx="5358159" cy="6050949"/>
          </a:xfrm>
          <a:prstGeom prst="rect">
            <a:avLst/>
          </a:prstGeom>
        </p:spPr>
      </p:pic>
      <p:sp>
        <p:nvSpPr>
          <p:cNvPr id="9" name="Segnaposto testo 1">
            <a:extLst>
              <a:ext uri="{FF2B5EF4-FFF2-40B4-BE49-F238E27FC236}">
                <a16:creationId xmlns:a16="http://schemas.microsoft.com/office/drawing/2014/main" id="{56E9AD7D-9F7B-45A6-B19B-05C383C107FF}"/>
              </a:ext>
            </a:extLst>
          </p:cNvPr>
          <p:cNvSpPr txBox="1">
            <a:spLocks/>
          </p:cNvSpPr>
          <p:nvPr/>
        </p:nvSpPr>
        <p:spPr>
          <a:xfrm>
            <a:off x="6096000" y="692697"/>
            <a:ext cx="5879975" cy="621393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L’</a:t>
            </a:r>
            <a:r>
              <a:rPr lang="it-IT" sz="1200" dirty="0">
                <a:solidFill>
                  <a:schemeClr val="tx1"/>
                </a:solidFill>
              </a:rPr>
              <a:t>oggetto del tirocinio </a:t>
            </a:r>
            <a:r>
              <a:rPr lang="it-IT" sz="1200" b="0" dirty="0">
                <a:solidFill>
                  <a:schemeClr val="tx1"/>
                </a:solidFill>
              </a:rPr>
              <a:t>può essere modificato prima dell’approvazione finale della Commissione Tirocini</a:t>
            </a: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087888" y="1051660"/>
            <a:ext cx="918255" cy="52880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testo 1">
            <a:extLst>
              <a:ext uri="{FF2B5EF4-FFF2-40B4-BE49-F238E27FC236}">
                <a16:creationId xmlns:a16="http://schemas.microsoft.com/office/drawing/2014/main" id="{271BF740-67D1-46A2-9507-43C9587445FA}"/>
              </a:ext>
            </a:extLst>
          </p:cNvPr>
          <p:cNvSpPr txBox="1">
            <a:spLocks/>
          </p:cNvSpPr>
          <p:nvPr/>
        </p:nvSpPr>
        <p:spPr>
          <a:xfrm>
            <a:off x="6096000" y="1484785"/>
            <a:ext cx="5911887" cy="2304252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Il </a:t>
            </a:r>
            <a:r>
              <a:rPr lang="it-IT" sz="1200" dirty="0">
                <a:solidFill>
                  <a:schemeClr val="tx1"/>
                </a:solidFill>
              </a:rPr>
              <a:t>Referente per la firma elettronica del programma di tirocinio</a:t>
            </a:r>
            <a:r>
              <a:rPr lang="it-IT" sz="1200" b="0" dirty="0">
                <a:solidFill>
                  <a:schemeClr val="tx1"/>
                </a:solidFill>
              </a:rPr>
              <a:t> può essere selezionato tra i soggetti già ricompresi nell’elenco dei Referenti. </a:t>
            </a:r>
          </a:p>
          <a:p>
            <a:pPr>
              <a:lnSpc>
                <a:spcPct val="100000"/>
              </a:lnSpc>
            </a:pPr>
            <a:endParaRPr lang="it-IT" sz="500" b="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L’elenco dei Referenti può essere aggiornato cliccando su «aggiungi/modifica referente».</a:t>
            </a:r>
          </a:p>
          <a:p>
            <a:pPr>
              <a:lnSpc>
                <a:spcPct val="100000"/>
              </a:lnSpc>
            </a:pPr>
            <a:endParaRPr lang="it-IT" sz="5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Il </a:t>
            </a:r>
            <a:r>
              <a:rPr lang="it-IT" sz="1200" dirty="0">
                <a:solidFill>
                  <a:schemeClr val="tx1"/>
                </a:solidFill>
              </a:rPr>
              <a:t>Referente per la firma elettronica del tirocinio</a:t>
            </a:r>
            <a:r>
              <a:rPr lang="it-IT" sz="1200" b="0" dirty="0">
                <a:solidFill>
                  <a:schemeClr val="tx1"/>
                </a:solidFill>
              </a:rPr>
              <a:t> è individuato in autonomia dal Soggetto ospitante in base alla propria organizzazione e può anche non coincidere con il </a:t>
            </a:r>
            <a:r>
              <a:rPr lang="it-IT" sz="1200" dirty="0">
                <a:solidFill>
                  <a:schemeClr val="tx1"/>
                </a:solidFill>
              </a:rPr>
              <a:t>Tutor </a:t>
            </a:r>
            <a:r>
              <a:rPr lang="it-IT" sz="1200" b="0" dirty="0">
                <a:solidFill>
                  <a:schemeClr val="tx1"/>
                </a:solidFill>
              </a:rPr>
              <a:t>che, invece, ha il compito di seguire lo studente per tutta la durata del tirocinio in raccordo col Tutor accademico e, a valle, di attestare le ore svolte e compilare il questionario sul tirocinio (i singoli Corsi di Studio possono prevede ulteriori adempimenti, da verificare con lo studente). </a:t>
            </a:r>
          </a:p>
          <a:p>
            <a:pPr>
              <a:lnSpc>
                <a:spcPts val="26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1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>
            <a:off x="4439816" y="2492896"/>
            <a:ext cx="1566327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gnaposto testo 1">
            <a:extLst>
              <a:ext uri="{FF2B5EF4-FFF2-40B4-BE49-F238E27FC236}">
                <a16:creationId xmlns:a16="http://schemas.microsoft.com/office/drawing/2014/main" id="{36B095C7-0A1E-4EFC-B524-6181A15C56CD}"/>
              </a:ext>
            </a:extLst>
          </p:cNvPr>
          <p:cNvSpPr txBox="1">
            <a:spLocks/>
          </p:cNvSpPr>
          <p:nvPr/>
        </p:nvSpPr>
        <p:spPr>
          <a:xfrm>
            <a:off x="6107368" y="3979698"/>
            <a:ext cx="5911887" cy="1969581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La </a:t>
            </a:r>
            <a:r>
              <a:rPr lang="it-IT" sz="1200" dirty="0">
                <a:solidFill>
                  <a:schemeClr val="tx1"/>
                </a:solidFill>
              </a:rPr>
              <a:t>durata del tirocinio</a:t>
            </a:r>
            <a:r>
              <a:rPr lang="it-IT" sz="1200" b="0" dirty="0">
                <a:solidFill>
                  <a:schemeClr val="tx1"/>
                </a:solidFill>
              </a:rPr>
              <a:t> è legata al numero di CFU associati nel piano didattico del Corso di Studio (1 CFU corrisponde a 25-30 ore, per cui, per esempio, un tirocinio da 10 CFU corrisponde a </a:t>
            </a:r>
            <a:r>
              <a:rPr lang="it-IT" sz="1200" b="0" dirty="0" err="1">
                <a:solidFill>
                  <a:schemeClr val="tx1"/>
                </a:solidFill>
              </a:rPr>
              <a:t>min</a:t>
            </a:r>
            <a:r>
              <a:rPr lang="it-IT" sz="1200" b="0" dirty="0">
                <a:solidFill>
                  <a:schemeClr val="tx1"/>
                </a:solidFill>
              </a:rPr>
              <a:t> 250-max 300 ore). </a:t>
            </a:r>
          </a:p>
          <a:p>
            <a:pPr>
              <a:lnSpc>
                <a:spcPct val="100000"/>
              </a:lnSpc>
            </a:pPr>
            <a:endParaRPr lang="it-IT" sz="5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Le ore di tirocinio devono essere interamente svolte entro 12 mesi dalla data di inizio. </a:t>
            </a:r>
          </a:p>
          <a:p>
            <a:pPr>
              <a:lnSpc>
                <a:spcPct val="100000"/>
              </a:lnSpc>
            </a:pPr>
            <a:endParaRPr lang="it-IT" sz="5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Le date di inizio e fine tirocinio potrebbero subire modifiche durante l’iter di valutazione e approvazione della Commissione Tirocini, fanno fede quelle riportate sul registro presenze che lo studente deve scaricare prima dell’inizio del tirocinio.</a:t>
            </a:r>
            <a:endParaRPr lang="it-IT" sz="1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143672" y="4916424"/>
            <a:ext cx="2862471" cy="52880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9206A28-FCC0-4FBB-B0C2-DCF46205EF1E}"/>
              </a:ext>
            </a:extLst>
          </p:cNvPr>
          <p:cNvSpPr txBox="1"/>
          <p:nvPr/>
        </p:nvSpPr>
        <p:spPr>
          <a:xfrm>
            <a:off x="1631504" y="6063760"/>
            <a:ext cx="38164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36739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5b) Inserisci i dati relativi al tirocinio (quelli con * sono obbligatori), quindi clicca su «Avanti»</a:t>
            </a: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sp>
        <p:nvSpPr>
          <p:cNvPr id="9" name="Segnaposto testo 1">
            <a:extLst>
              <a:ext uri="{FF2B5EF4-FFF2-40B4-BE49-F238E27FC236}">
                <a16:creationId xmlns:a16="http://schemas.microsoft.com/office/drawing/2014/main" id="{56E9AD7D-9F7B-45A6-B19B-05C383C107FF}"/>
              </a:ext>
            </a:extLst>
          </p:cNvPr>
          <p:cNvSpPr txBox="1">
            <a:spLocks/>
          </p:cNvSpPr>
          <p:nvPr/>
        </p:nvSpPr>
        <p:spPr>
          <a:xfrm>
            <a:off x="6083009" y="975724"/>
            <a:ext cx="5879975" cy="1229140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Per lo svolgimento del tirocinio curriculare </a:t>
            </a:r>
            <a:r>
              <a:rPr lang="it-IT" sz="1200" b="0" i="0" dirty="0">
                <a:solidFill>
                  <a:srgbClr val="000000"/>
                </a:solidFill>
                <a:effectLst/>
              </a:rPr>
              <a:t>non è prevista un’indennità di partecipazione, tuttavia il Soggetto ospitante può decidere di corrispondere anche un rimborso spese, una borsa di studio, etc.; in tutti i casi, è necessario compilare i campi </a:t>
            </a:r>
            <a:r>
              <a:rPr lang="it-IT" sz="1200" b="0" i="0">
                <a:solidFill>
                  <a:srgbClr val="000000"/>
                </a:solidFill>
                <a:effectLst/>
              </a:rPr>
              <a:t>riservati dop.</a:t>
            </a:r>
            <a:endParaRPr lang="it-IT" sz="1200" b="0" i="0" dirty="0">
              <a:solidFill>
                <a:srgbClr val="000000"/>
              </a:solidFill>
              <a:effectLst/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rgbClr val="333333"/>
                </a:solidFill>
              </a:rPr>
              <a:t>Gli uffici tirocini non sono competenti per informazioni </a:t>
            </a:r>
            <a:r>
              <a:rPr lang="it-IT" sz="1200" b="0" i="0" dirty="0">
                <a:solidFill>
                  <a:srgbClr val="333333"/>
                </a:solidFill>
                <a:effectLst/>
              </a:rPr>
              <a:t>sul trattamento fiscale dell’indennità corrisposta, siete pregati di rivolgervi all’Agenzia delle Entrate.</a:t>
            </a:r>
            <a:endParaRPr lang="it-IT" sz="12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testo 1">
            <a:extLst>
              <a:ext uri="{FF2B5EF4-FFF2-40B4-BE49-F238E27FC236}">
                <a16:creationId xmlns:a16="http://schemas.microsoft.com/office/drawing/2014/main" id="{271BF740-67D1-46A2-9507-43C9587445FA}"/>
              </a:ext>
            </a:extLst>
          </p:cNvPr>
          <p:cNvSpPr txBox="1">
            <a:spLocks/>
          </p:cNvSpPr>
          <p:nvPr/>
        </p:nvSpPr>
        <p:spPr>
          <a:xfrm>
            <a:off x="6101945" y="2540647"/>
            <a:ext cx="5466663" cy="1046617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it-IT" sz="12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Scrivere gli obiettivi che il tirocinante raggiungerà e le attività che svolgerà.</a:t>
            </a:r>
            <a:endParaRPr lang="it-IT" sz="12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magine 30">
            <a:extLst>
              <a:ext uri="{FF2B5EF4-FFF2-40B4-BE49-F238E27FC236}">
                <a16:creationId xmlns:a16="http://schemas.microsoft.com/office/drawing/2014/main" id="{B24ECC0B-4DCD-4FFA-8064-CD9DAF0F8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908720"/>
            <a:ext cx="5898713" cy="5832648"/>
          </a:xfrm>
          <a:prstGeom prst="rect">
            <a:avLst/>
          </a:prstGeom>
        </p:spPr>
      </p:pic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6D80E923-38E0-4EF4-B2E9-AA79748A6602}"/>
              </a:ext>
            </a:extLst>
          </p:cNvPr>
          <p:cNvCxnSpPr>
            <a:cxnSpLocks/>
          </p:cNvCxnSpPr>
          <p:nvPr/>
        </p:nvCxnSpPr>
        <p:spPr>
          <a:xfrm flipH="1" flipV="1">
            <a:off x="4698426" y="1340768"/>
            <a:ext cx="1181550" cy="239692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 flipV="1">
            <a:off x="4413385" y="3284984"/>
            <a:ext cx="1460009" cy="432048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691844" y="3996285"/>
            <a:ext cx="1181550" cy="864096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egnaposto testo 1">
            <a:extLst>
              <a:ext uri="{FF2B5EF4-FFF2-40B4-BE49-F238E27FC236}">
                <a16:creationId xmlns:a16="http://schemas.microsoft.com/office/drawing/2014/main" id="{17B150CD-08B8-40D5-8329-3B1E684CE485}"/>
              </a:ext>
            </a:extLst>
          </p:cNvPr>
          <p:cNvSpPr txBox="1">
            <a:spLocks/>
          </p:cNvSpPr>
          <p:nvPr/>
        </p:nvSpPr>
        <p:spPr>
          <a:xfrm>
            <a:off x="6083009" y="5551672"/>
            <a:ext cx="5879975" cy="363164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È consigliabile prevedere un periodo di pubblicazione di almeno 30 giorni.</a:t>
            </a:r>
            <a:endParaRPr lang="it-IT" sz="1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5B2E1FE9-80CF-4625-AFC5-BC066A95D6C4}"/>
              </a:ext>
            </a:extLst>
          </p:cNvPr>
          <p:cNvCxnSpPr>
            <a:cxnSpLocks/>
          </p:cNvCxnSpPr>
          <p:nvPr/>
        </p:nvCxnSpPr>
        <p:spPr>
          <a:xfrm flipH="1">
            <a:off x="4698426" y="1700808"/>
            <a:ext cx="1181550" cy="0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7102D7CF-51CC-4FBE-9101-2CEC25E59F4A}"/>
              </a:ext>
            </a:extLst>
          </p:cNvPr>
          <p:cNvCxnSpPr>
            <a:cxnSpLocks/>
          </p:cNvCxnSpPr>
          <p:nvPr/>
        </p:nvCxnSpPr>
        <p:spPr>
          <a:xfrm flipH="1">
            <a:off x="1882383" y="2340100"/>
            <a:ext cx="3997593" cy="0"/>
          </a:xfrm>
          <a:prstGeom prst="straightConnector1">
            <a:avLst/>
          </a:prstGeom>
          <a:ln w="28575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3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57606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6) Inserisci i dati relativi al tirocinio (quelli con * sono obbligatori), quindi cliccare su «Avanti»</a:t>
            </a:r>
          </a:p>
          <a:p>
            <a:pPr>
              <a:lnSpc>
                <a:spcPts val="2600"/>
              </a:lnSpc>
            </a:pPr>
            <a:endParaRPr lang="it-IT" sz="16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sp>
        <p:nvSpPr>
          <p:cNvPr id="9" name="Segnaposto testo 1">
            <a:extLst>
              <a:ext uri="{FF2B5EF4-FFF2-40B4-BE49-F238E27FC236}">
                <a16:creationId xmlns:a16="http://schemas.microsoft.com/office/drawing/2014/main" id="{56E9AD7D-9F7B-45A6-B19B-05C383C107FF}"/>
              </a:ext>
            </a:extLst>
          </p:cNvPr>
          <p:cNvSpPr txBox="1">
            <a:spLocks/>
          </p:cNvSpPr>
          <p:nvPr/>
        </p:nvSpPr>
        <p:spPr>
          <a:xfrm>
            <a:off x="6706805" y="1916831"/>
            <a:ext cx="4933912" cy="1008113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</a:rPr>
              <a:t>Il </a:t>
            </a:r>
            <a:r>
              <a:rPr lang="it-IT" sz="1200" dirty="0">
                <a:solidFill>
                  <a:schemeClr val="tx1"/>
                </a:solidFill>
              </a:rPr>
              <a:t>Tutor del soggetto ospitante </a:t>
            </a:r>
            <a:r>
              <a:rPr lang="it-IT" sz="1200" b="0" dirty="0">
                <a:solidFill>
                  <a:schemeClr val="tx1"/>
                </a:solidFill>
              </a:rPr>
              <a:t>ha il compito di seguire lo studente per tutta la durata del tirocinio, in raccordo col Tutor accademico, e di attestare le ore svolte al termine delle attività (i singoli Corsi di Studio possono prevede ulteriori adempimenti, da verificare con lo studente). </a:t>
            </a:r>
            <a:endParaRPr lang="it-IT" sz="12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6D80E923-38E0-4EF4-B2E9-AA79748A6602}"/>
              </a:ext>
            </a:extLst>
          </p:cNvPr>
          <p:cNvCxnSpPr>
            <a:cxnSpLocks/>
          </p:cNvCxnSpPr>
          <p:nvPr/>
        </p:nvCxnSpPr>
        <p:spPr>
          <a:xfrm flipH="1">
            <a:off x="4824593" y="1302706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B765E426-087F-4965-A12D-36BB92FBC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115964"/>
            <a:ext cx="6100765" cy="4998317"/>
          </a:xfrm>
          <a:prstGeom prst="rect">
            <a:avLst/>
          </a:prstGeom>
        </p:spPr>
      </p:pic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4820652" y="2348880"/>
            <a:ext cx="1328705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792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600" dirty="0">
                <a:solidFill>
                  <a:schemeClr val="tx1"/>
                </a:solidFill>
              </a:rPr>
              <a:t>7) Controlla la correttezza di tutti i dati e clicca in fondo alla pagina su «Avanti», visualizzerai «L’offerta è stata inserita correttamente». L’offerta è valutata prima di essere pubblicata per l’accettazione dello studente.</a:t>
            </a:r>
          </a:p>
          <a:p>
            <a:pPr>
              <a:lnSpc>
                <a:spcPts val="2600"/>
              </a:lnSpc>
            </a:pPr>
            <a:endParaRPr lang="it-IT" sz="1600" dirty="0">
              <a:solidFill>
                <a:schemeClr val="tx1"/>
              </a:solidFill>
            </a:endParaRPr>
          </a:p>
          <a:p>
            <a:pPr>
              <a:lnSpc>
                <a:spcPts val="2600"/>
              </a:lnSpc>
            </a:pP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5415367" y="2348880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FB93954C-6712-4456-8275-27401AA20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983" y="1047321"/>
            <a:ext cx="8711217" cy="5098873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B28494E-D1CE-4D2E-8066-C34A040AFEC9}"/>
              </a:ext>
            </a:extLst>
          </p:cNvPr>
          <p:cNvSpPr txBox="1"/>
          <p:nvPr/>
        </p:nvSpPr>
        <p:spPr>
          <a:xfrm>
            <a:off x="1487488" y="1844824"/>
            <a:ext cx="3744416" cy="2880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A49D47-807A-4246-90C5-4286070943C2}"/>
              </a:ext>
            </a:extLst>
          </p:cNvPr>
          <p:cNvSpPr txBox="1"/>
          <p:nvPr/>
        </p:nvSpPr>
        <p:spPr>
          <a:xfrm>
            <a:off x="1483254" y="2276872"/>
            <a:ext cx="3057092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9B9B097-CF9A-4FAC-8C69-7C6ACB600E2D}"/>
              </a:ext>
            </a:extLst>
          </p:cNvPr>
          <p:cNvSpPr txBox="1"/>
          <p:nvPr/>
        </p:nvSpPr>
        <p:spPr>
          <a:xfrm>
            <a:off x="1487488" y="2708920"/>
            <a:ext cx="9145016" cy="3024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389657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881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Carmela Rosafio</cp:lastModifiedBy>
  <cp:revision>167</cp:revision>
  <dcterms:created xsi:type="dcterms:W3CDTF">2017-11-13T10:11:35Z</dcterms:created>
  <dcterms:modified xsi:type="dcterms:W3CDTF">2023-02-03T09:32:06Z</dcterms:modified>
</cp:coreProperties>
</file>